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2" r:id="rId6"/>
    <p:sldId id="259" r:id="rId7"/>
    <p:sldId id="264" r:id="rId8"/>
    <p:sldId id="260" r:id="rId9"/>
    <p:sldId id="261"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14000"/>
            <a:lum/>
          </a:blip>
          <a:srcRect/>
          <a:stretch>
            <a:fillRect t="-58000" b="-5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CA225-A439-4951-AC38-727FCA77C7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422BE6-F325-4E37-B738-E811D2A420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CAC266-8FC0-459C-9DB9-71DC0711A522}"/>
              </a:ext>
            </a:extLst>
          </p:cNvPr>
          <p:cNvSpPr>
            <a:spLocks noGrp="1"/>
          </p:cNvSpPr>
          <p:nvPr>
            <p:ph type="dt" sz="half" idx="10"/>
          </p:nvPr>
        </p:nvSpPr>
        <p:spPr/>
        <p:txBody>
          <a:bodyPr/>
          <a:lstStyle/>
          <a:p>
            <a:fld id="{837F3537-322B-4A33-B67B-28694B791540}" type="datetimeFigureOut">
              <a:rPr lang="en-US" smtClean="0"/>
              <a:t>7/23/2019</a:t>
            </a:fld>
            <a:endParaRPr lang="en-US"/>
          </a:p>
        </p:txBody>
      </p:sp>
      <p:sp>
        <p:nvSpPr>
          <p:cNvPr id="5" name="Footer Placeholder 4">
            <a:extLst>
              <a:ext uri="{FF2B5EF4-FFF2-40B4-BE49-F238E27FC236}">
                <a16:creationId xmlns:a16="http://schemas.microsoft.com/office/drawing/2014/main" id="{FD9F15DB-B147-49B7-822C-1ED375350CAC}"/>
              </a:ext>
            </a:extLst>
          </p:cNvPr>
          <p:cNvSpPr>
            <a:spLocks noGrp="1"/>
          </p:cNvSpPr>
          <p:nvPr>
            <p:ph type="ftr" sz="quarter" idx="11"/>
          </p:nvPr>
        </p:nvSpPr>
        <p:spPr/>
        <p:txBody>
          <a:bodyPr/>
          <a:lstStyle/>
          <a:p>
            <a:r>
              <a:rPr lang="en-US" dirty="0"/>
              <a:t>Kingdom Family International Church</a:t>
            </a:r>
          </a:p>
        </p:txBody>
      </p:sp>
      <p:sp>
        <p:nvSpPr>
          <p:cNvPr id="6" name="Slide Number Placeholder 5">
            <a:extLst>
              <a:ext uri="{FF2B5EF4-FFF2-40B4-BE49-F238E27FC236}">
                <a16:creationId xmlns:a16="http://schemas.microsoft.com/office/drawing/2014/main" id="{9BCDB28E-5941-4D5D-988E-1C0FC0A613B4}"/>
              </a:ext>
            </a:extLst>
          </p:cNvPr>
          <p:cNvSpPr>
            <a:spLocks noGrp="1"/>
          </p:cNvSpPr>
          <p:nvPr>
            <p:ph type="sldNum" sz="quarter" idx="12"/>
          </p:nvPr>
        </p:nvSpPr>
        <p:spPr/>
        <p:txBody>
          <a:bodyPr/>
          <a:lstStyle/>
          <a:p>
            <a:fld id="{673B3641-462A-4A23-B1C0-BF1AB4C464CD}" type="slidenum">
              <a:rPr lang="en-US" smtClean="0"/>
              <a:t>‹#›</a:t>
            </a:fld>
            <a:endParaRPr lang="en-US" dirty="0"/>
          </a:p>
        </p:txBody>
      </p:sp>
      <p:pic>
        <p:nvPicPr>
          <p:cNvPr id="8" name="Picture 7" descr="A close up of a sign&#10;&#10;Description automatically generated">
            <a:extLst>
              <a:ext uri="{FF2B5EF4-FFF2-40B4-BE49-F238E27FC236}">
                <a16:creationId xmlns:a16="http://schemas.microsoft.com/office/drawing/2014/main" id="{31500AE8-9F75-4B32-9F43-871180D951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3509" y="0"/>
            <a:ext cx="3143290" cy="1885974"/>
          </a:xfrm>
          <a:prstGeom prst="rect">
            <a:avLst/>
          </a:prstGeom>
        </p:spPr>
      </p:pic>
    </p:spTree>
    <p:extLst>
      <p:ext uri="{BB962C8B-B14F-4D97-AF65-F5344CB8AC3E}">
        <p14:creationId xmlns:p14="http://schemas.microsoft.com/office/powerpoint/2010/main" val="2272408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364F-808E-4F14-B6F7-A0F5E85A5E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E36132-A8E0-4CBB-A625-544CE9DD18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1FC37-9281-4AAC-A371-AFB86D22900A}"/>
              </a:ext>
            </a:extLst>
          </p:cNvPr>
          <p:cNvSpPr>
            <a:spLocks noGrp="1"/>
          </p:cNvSpPr>
          <p:nvPr>
            <p:ph type="dt" sz="half" idx="10"/>
          </p:nvPr>
        </p:nvSpPr>
        <p:spPr/>
        <p:txBody>
          <a:bodyPr/>
          <a:lstStyle/>
          <a:p>
            <a:fld id="{837F3537-322B-4A33-B67B-28694B791540}" type="datetimeFigureOut">
              <a:rPr lang="en-US" smtClean="0"/>
              <a:t>7/23/2019</a:t>
            </a:fld>
            <a:endParaRPr lang="en-US"/>
          </a:p>
        </p:txBody>
      </p:sp>
      <p:sp>
        <p:nvSpPr>
          <p:cNvPr id="5" name="Footer Placeholder 4">
            <a:extLst>
              <a:ext uri="{FF2B5EF4-FFF2-40B4-BE49-F238E27FC236}">
                <a16:creationId xmlns:a16="http://schemas.microsoft.com/office/drawing/2014/main" id="{27E7B270-63B4-4937-A83A-695E18712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79EBD3-A483-4434-A45A-E3B03690572F}"/>
              </a:ext>
            </a:extLst>
          </p:cNvPr>
          <p:cNvSpPr>
            <a:spLocks noGrp="1"/>
          </p:cNvSpPr>
          <p:nvPr>
            <p:ph type="sldNum" sz="quarter" idx="12"/>
          </p:nvPr>
        </p:nvSpPr>
        <p:spPr/>
        <p:txBody>
          <a:bodyPr/>
          <a:lstStyle/>
          <a:p>
            <a:fld id="{673B3641-462A-4A23-B1C0-BF1AB4C464CD}" type="slidenum">
              <a:rPr lang="en-US" smtClean="0"/>
              <a:t>‹#›</a:t>
            </a:fld>
            <a:endParaRPr lang="en-US"/>
          </a:p>
        </p:txBody>
      </p:sp>
    </p:spTree>
    <p:extLst>
      <p:ext uri="{BB962C8B-B14F-4D97-AF65-F5344CB8AC3E}">
        <p14:creationId xmlns:p14="http://schemas.microsoft.com/office/powerpoint/2010/main" val="208050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B5EC2D-8CB4-4DFC-8F8A-EC07332CA6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BC8B86-740A-4BC3-9EF9-3FC02471F9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35E45-1116-4E0B-B39D-C24604B2B595}"/>
              </a:ext>
            </a:extLst>
          </p:cNvPr>
          <p:cNvSpPr>
            <a:spLocks noGrp="1"/>
          </p:cNvSpPr>
          <p:nvPr>
            <p:ph type="dt" sz="half" idx="10"/>
          </p:nvPr>
        </p:nvSpPr>
        <p:spPr/>
        <p:txBody>
          <a:bodyPr/>
          <a:lstStyle/>
          <a:p>
            <a:fld id="{837F3537-322B-4A33-B67B-28694B791540}" type="datetimeFigureOut">
              <a:rPr lang="en-US" smtClean="0"/>
              <a:t>7/23/2019</a:t>
            </a:fld>
            <a:endParaRPr lang="en-US"/>
          </a:p>
        </p:txBody>
      </p:sp>
      <p:sp>
        <p:nvSpPr>
          <p:cNvPr id="5" name="Footer Placeholder 4">
            <a:extLst>
              <a:ext uri="{FF2B5EF4-FFF2-40B4-BE49-F238E27FC236}">
                <a16:creationId xmlns:a16="http://schemas.microsoft.com/office/drawing/2014/main" id="{1447D966-9F2C-432F-92C2-772C240E55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C9329C-2648-4710-A877-14F3F08C2247}"/>
              </a:ext>
            </a:extLst>
          </p:cNvPr>
          <p:cNvSpPr>
            <a:spLocks noGrp="1"/>
          </p:cNvSpPr>
          <p:nvPr>
            <p:ph type="sldNum" sz="quarter" idx="12"/>
          </p:nvPr>
        </p:nvSpPr>
        <p:spPr/>
        <p:txBody>
          <a:bodyPr/>
          <a:lstStyle/>
          <a:p>
            <a:fld id="{673B3641-462A-4A23-B1C0-BF1AB4C464CD}" type="slidenum">
              <a:rPr lang="en-US" smtClean="0"/>
              <a:t>‹#›</a:t>
            </a:fld>
            <a:endParaRPr lang="en-US"/>
          </a:p>
        </p:txBody>
      </p:sp>
    </p:spTree>
    <p:extLst>
      <p:ext uri="{BB962C8B-B14F-4D97-AF65-F5344CB8AC3E}">
        <p14:creationId xmlns:p14="http://schemas.microsoft.com/office/powerpoint/2010/main" val="92260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D2EF-EAA2-43D6-A419-B62831F6C8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65C15-6E82-4EB1-BBE3-3552564290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7F83D2-EBA6-41DC-9984-BDF088B93042}"/>
              </a:ext>
            </a:extLst>
          </p:cNvPr>
          <p:cNvSpPr>
            <a:spLocks noGrp="1"/>
          </p:cNvSpPr>
          <p:nvPr>
            <p:ph type="dt" sz="half" idx="10"/>
          </p:nvPr>
        </p:nvSpPr>
        <p:spPr/>
        <p:txBody>
          <a:bodyPr/>
          <a:lstStyle/>
          <a:p>
            <a:fld id="{837F3537-322B-4A33-B67B-28694B791540}" type="datetimeFigureOut">
              <a:rPr lang="en-US" smtClean="0"/>
              <a:t>7/23/2019</a:t>
            </a:fld>
            <a:endParaRPr lang="en-US"/>
          </a:p>
        </p:txBody>
      </p:sp>
      <p:sp>
        <p:nvSpPr>
          <p:cNvPr id="5" name="Footer Placeholder 4">
            <a:extLst>
              <a:ext uri="{FF2B5EF4-FFF2-40B4-BE49-F238E27FC236}">
                <a16:creationId xmlns:a16="http://schemas.microsoft.com/office/drawing/2014/main" id="{58C61A6C-2F2F-4154-A085-4F859D9BCF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A0524-3BDE-475D-9475-081F50BFA367}"/>
              </a:ext>
            </a:extLst>
          </p:cNvPr>
          <p:cNvSpPr>
            <a:spLocks noGrp="1"/>
          </p:cNvSpPr>
          <p:nvPr>
            <p:ph type="sldNum" sz="quarter" idx="12"/>
          </p:nvPr>
        </p:nvSpPr>
        <p:spPr/>
        <p:txBody>
          <a:bodyPr/>
          <a:lstStyle/>
          <a:p>
            <a:fld id="{673B3641-462A-4A23-B1C0-BF1AB4C464CD}" type="slidenum">
              <a:rPr lang="en-US" smtClean="0"/>
              <a:t>‹#›</a:t>
            </a:fld>
            <a:endParaRPr lang="en-US"/>
          </a:p>
        </p:txBody>
      </p:sp>
    </p:spTree>
    <p:extLst>
      <p:ext uri="{BB962C8B-B14F-4D97-AF65-F5344CB8AC3E}">
        <p14:creationId xmlns:p14="http://schemas.microsoft.com/office/powerpoint/2010/main" val="410722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E55B4-BF27-4072-A422-8991D91424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624409-3ADF-4AC1-97C6-09D4AC3E0D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00FB92-E6B3-4800-B5AE-73F524F76A2D}"/>
              </a:ext>
            </a:extLst>
          </p:cNvPr>
          <p:cNvSpPr>
            <a:spLocks noGrp="1"/>
          </p:cNvSpPr>
          <p:nvPr>
            <p:ph type="dt" sz="half" idx="10"/>
          </p:nvPr>
        </p:nvSpPr>
        <p:spPr/>
        <p:txBody>
          <a:bodyPr/>
          <a:lstStyle/>
          <a:p>
            <a:fld id="{837F3537-322B-4A33-B67B-28694B791540}" type="datetimeFigureOut">
              <a:rPr lang="en-US" smtClean="0"/>
              <a:t>7/23/2019</a:t>
            </a:fld>
            <a:endParaRPr lang="en-US"/>
          </a:p>
        </p:txBody>
      </p:sp>
      <p:sp>
        <p:nvSpPr>
          <p:cNvPr id="5" name="Footer Placeholder 4">
            <a:extLst>
              <a:ext uri="{FF2B5EF4-FFF2-40B4-BE49-F238E27FC236}">
                <a16:creationId xmlns:a16="http://schemas.microsoft.com/office/drawing/2014/main" id="{8F2B533C-A210-4DB9-AF84-E11D234AD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3CC64E-F01F-4A0D-A383-3784C2BF480A}"/>
              </a:ext>
            </a:extLst>
          </p:cNvPr>
          <p:cNvSpPr>
            <a:spLocks noGrp="1"/>
          </p:cNvSpPr>
          <p:nvPr>
            <p:ph type="sldNum" sz="quarter" idx="12"/>
          </p:nvPr>
        </p:nvSpPr>
        <p:spPr/>
        <p:txBody>
          <a:bodyPr/>
          <a:lstStyle/>
          <a:p>
            <a:fld id="{673B3641-462A-4A23-B1C0-BF1AB4C464CD}" type="slidenum">
              <a:rPr lang="en-US" smtClean="0"/>
              <a:t>‹#›</a:t>
            </a:fld>
            <a:endParaRPr lang="en-US"/>
          </a:p>
        </p:txBody>
      </p:sp>
    </p:spTree>
    <p:extLst>
      <p:ext uri="{BB962C8B-B14F-4D97-AF65-F5344CB8AC3E}">
        <p14:creationId xmlns:p14="http://schemas.microsoft.com/office/powerpoint/2010/main" val="1544641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D9F53-32B5-41BB-B07B-DA034EFF66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ED6F1C-CB31-43DE-883D-6774BE62F8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04DD83-7C01-49BD-B3F0-863EBBE3C4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4080DA-988A-4E3C-B267-34214E0D8153}"/>
              </a:ext>
            </a:extLst>
          </p:cNvPr>
          <p:cNvSpPr>
            <a:spLocks noGrp="1"/>
          </p:cNvSpPr>
          <p:nvPr>
            <p:ph type="dt" sz="half" idx="10"/>
          </p:nvPr>
        </p:nvSpPr>
        <p:spPr/>
        <p:txBody>
          <a:bodyPr/>
          <a:lstStyle/>
          <a:p>
            <a:fld id="{837F3537-322B-4A33-B67B-28694B791540}" type="datetimeFigureOut">
              <a:rPr lang="en-US" smtClean="0"/>
              <a:t>7/23/2019</a:t>
            </a:fld>
            <a:endParaRPr lang="en-US"/>
          </a:p>
        </p:txBody>
      </p:sp>
      <p:sp>
        <p:nvSpPr>
          <p:cNvPr id="6" name="Footer Placeholder 5">
            <a:extLst>
              <a:ext uri="{FF2B5EF4-FFF2-40B4-BE49-F238E27FC236}">
                <a16:creationId xmlns:a16="http://schemas.microsoft.com/office/drawing/2014/main" id="{5CF4AA95-4102-4E96-AA3E-C2E4846D9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4A5115-040C-4228-BAED-B948E032CC79}"/>
              </a:ext>
            </a:extLst>
          </p:cNvPr>
          <p:cNvSpPr>
            <a:spLocks noGrp="1"/>
          </p:cNvSpPr>
          <p:nvPr>
            <p:ph type="sldNum" sz="quarter" idx="12"/>
          </p:nvPr>
        </p:nvSpPr>
        <p:spPr/>
        <p:txBody>
          <a:bodyPr/>
          <a:lstStyle/>
          <a:p>
            <a:fld id="{673B3641-462A-4A23-B1C0-BF1AB4C464CD}" type="slidenum">
              <a:rPr lang="en-US" smtClean="0"/>
              <a:t>‹#›</a:t>
            </a:fld>
            <a:endParaRPr lang="en-US"/>
          </a:p>
        </p:txBody>
      </p:sp>
    </p:spTree>
    <p:extLst>
      <p:ext uri="{BB962C8B-B14F-4D97-AF65-F5344CB8AC3E}">
        <p14:creationId xmlns:p14="http://schemas.microsoft.com/office/powerpoint/2010/main" val="3731144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BE5AE-E7D3-495B-8B55-6F45B61DE1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02B778-B2EE-4E23-A5A1-2EC80D7B8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FD1871-179E-441A-BF1D-F7F0848D36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AB17ED-64BF-4CB7-B5DC-1BB46BADB7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755C77-D15C-4A89-A972-93B2BD7623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8817-C58F-4A7D-969D-008D3743A1A8}"/>
              </a:ext>
            </a:extLst>
          </p:cNvPr>
          <p:cNvSpPr>
            <a:spLocks noGrp="1"/>
          </p:cNvSpPr>
          <p:nvPr>
            <p:ph type="dt" sz="half" idx="10"/>
          </p:nvPr>
        </p:nvSpPr>
        <p:spPr/>
        <p:txBody>
          <a:bodyPr/>
          <a:lstStyle/>
          <a:p>
            <a:fld id="{837F3537-322B-4A33-B67B-28694B791540}" type="datetimeFigureOut">
              <a:rPr lang="en-US" smtClean="0"/>
              <a:t>7/23/2019</a:t>
            </a:fld>
            <a:endParaRPr lang="en-US"/>
          </a:p>
        </p:txBody>
      </p:sp>
      <p:sp>
        <p:nvSpPr>
          <p:cNvPr id="8" name="Footer Placeholder 7">
            <a:extLst>
              <a:ext uri="{FF2B5EF4-FFF2-40B4-BE49-F238E27FC236}">
                <a16:creationId xmlns:a16="http://schemas.microsoft.com/office/drawing/2014/main" id="{C5B5E2E8-47D4-489D-A13C-47CD36966D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2E128A-25C5-4A8F-ABBC-63F31F369C25}"/>
              </a:ext>
            </a:extLst>
          </p:cNvPr>
          <p:cNvSpPr>
            <a:spLocks noGrp="1"/>
          </p:cNvSpPr>
          <p:nvPr>
            <p:ph type="sldNum" sz="quarter" idx="12"/>
          </p:nvPr>
        </p:nvSpPr>
        <p:spPr/>
        <p:txBody>
          <a:bodyPr/>
          <a:lstStyle/>
          <a:p>
            <a:fld id="{673B3641-462A-4A23-B1C0-BF1AB4C464CD}" type="slidenum">
              <a:rPr lang="en-US" smtClean="0"/>
              <a:t>‹#›</a:t>
            </a:fld>
            <a:endParaRPr lang="en-US"/>
          </a:p>
        </p:txBody>
      </p:sp>
    </p:spTree>
    <p:extLst>
      <p:ext uri="{BB962C8B-B14F-4D97-AF65-F5344CB8AC3E}">
        <p14:creationId xmlns:p14="http://schemas.microsoft.com/office/powerpoint/2010/main" val="1241939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89C97-D725-4DCF-856C-1F1D81660D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FFDD06-0CB7-40EA-AA58-9A5CB0BF25CE}"/>
              </a:ext>
            </a:extLst>
          </p:cNvPr>
          <p:cNvSpPr>
            <a:spLocks noGrp="1"/>
          </p:cNvSpPr>
          <p:nvPr>
            <p:ph type="dt" sz="half" idx="10"/>
          </p:nvPr>
        </p:nvSpPr>
        <p:spPr/>
        <p:txBody>
          <a:bodyPr/>
          <a:lstStyle/>
          <a:p>
            <a:fld id="{837F3537-322B-4A33-B67B-28694B791540}" type="datetimeFigureOut">
              <a:rPr lang="en-US" smtClean="0"/>
              <a:t>7/23/2019</a:t>
            </a:fld>
            <a:endParaRPr lang="en-US"/>
          </a:p>
        </p:txBody>
      </p:sp>
      <p:sp>
        <p:nvSpPr>
          <p:cNvPr id="4" name="Footer Placeholder 3">
            <a:extLst>
              <a:ext uri="{FF2B5EF4-FFF2-40B4-BE49-F238E27FC236}">
                <a16:creationId xmlns:a16="http://schemas.microsoft.com/office/drawing/2014/main" id="{F7A6A6B5-BB4B-44D9-BD05-0C031D47A9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10C68F-9AAF-4273-9EFD-26CA59E47F79}"/>
              </a:ext>
            </a:extLst>
          </p:cNvPr>
          <p:cNvSpPr>
            <a:spLocks noGrp="1"/>
          </p:cNvSpPr>
          <p:nvPr>
            <p:ph type="sldNum" sz="quarter" idx="12"/>
          </p:nvPr>
        </p:nvSpPr>
        <p:spPr/>
        <p:txBody>
          <a:bodyPr/>
          <a:lstStyle/>
          <a:p>
            <a:fld id="{673B3641-462A-4A23-B1C0-BF1AB4C464CD}" type="slidenum">
              <a:rPr lang="en-US" smtClean="0"/>
              <a:t>‹#›</a:t>
            </a:fld>
            <a:endParaRPr lang="en-US"/>
          </a:p>
        </p:txBody>
      </p:sp>
    </p:spTree>
    <p:extLst>
      <p:ext uri="{BB962C8B-B14F-4D97-AF65-F5344CB8AC3E}">
        <p14:creationId xmlns:p14="http://schemas.microsoft.com/office/powerpoint/2010/main" val="2857783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27008F-C972-4B41-858C-4BF5BC65732B}"/>
              </a:ext>
            </a:extLst>
          </p:cNvPr>
          <p:cNvSpPr>
            <a:spLocks noGrp="1"/>
          </p:cNvSpPr>
          <p:nvPr>
            <p:ph type="dt" sz="half" idx="10"/>
          </p:nvPr>
        </p:nvSpPr>
        <p:spPr/>
        <p:txBody>
          <a:bodyPr/>
          <a:lstStyle/>
          <a:p>
            <a:fld id="{837F3537-322B-4A33-B67B-28694B791540}" type="datetimeFigureOut">
              <a:rPr lang="en-US" smtClean="0"/>
              <a:t>7/23/2019</a:t>
            </a:fld>
            <a:endParaRPr lang="en-US"/>
          </a:p>
        </p:txBody>
      </p:sp>
      <p:sp>
        <p:nvSpPr>
          <p:cNvPr id="3" name="Footer Placeholder 2">
            <a:extLst>
              <a:ext uri="{FF2B5EF4-FFF2-40B4-BE49-F238E27FC236}">
                <a16:creationId xmlns:a16="http://schemas.microsoft.com/office/drawing/2014/main" id="{6007B14E-D0F8-4FD3-900B-095BB86F3D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75D3A5-A18B-4E02-A61B-1E60312F5B13}"/>
              </a:ext>
            </a:extLst>
          </p:cNvPr>
          <p:cNvSpPr>
            <a:spLocks noGrp="1"/>
          </p:cNvSpPr>
          <p:nvPr>
            <p:ph type="sldNum" sz="quarter" idx="12"/>
          </p:nvPr>
        </p:nvSpPr>
        <p:spPr/>
        <p:txBody>
          <a:bodyPr/>
          <a:lstStyle/>
          <a:p>
            <a:fld id="{673B3641-462A-4A23-B1C0-BF1AB4C464CD}" type="slidenum">
              <a:rPr lang="en-US" smtClean="0"/>
              <a:t>‹#›</a:t>
            </a:fld>
            <a:endParaRPr lang="en-US"/>
          </a:p>
        </p:txBody>
      </p:sp>
    </p:spTree>
    <p:extLst>
      <p:ext uri="{BB962C8B-B14F-4D97-AF65-F5344CB8AC3E}">
        <p14:creationId xmlns:p14="http://schemas.microsoft.com/office/powerpoint/2010/main" val="300058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4F42A-3399-4A8B-B2E0-1F62FD7714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A43A0-7F50-46FF-B331-90E6CFAE68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D93E10-2278-42A8-AF3B-3BF04B510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F8B697-CE4C-40D6-95F9-8EB0F3410775}"/>
              </a:ext>
            </a:extLst>
          </p:cNvPr>
          <p:cNvSpPr>
            <a:spLocks noGrp="1"/>
          </p:cNvSpPr>
          <p:nvPr>
            <p:ph type="dt" sz="half" idx="10"/>
          </p:nvPr>
        </p:nvSpPr>
        <p:spPr/>
        <p:txBody>
          <a:bodyPr/>
          <a:lstStyle/>
          <a:p>
            <a:fld id="{837F3537-322B-4A33-B67B-28694B791540}" type="datetimeFigureOut">
              <a:rPr lang="en-US" smtClean="0"/>
              <a:t>7/23/2019</a:t>
            </a:fld>
            <a:endParaRPr lang="en-US"/>
          </a:p>
        </p:txBody>
      </p:sp>
      <p:sp>
        <p:nvSpPr>
          <p:cNvPr id="6" name="Footer Placeholder 5">
            <a:extLst>
              <a:ext uri="{FF2B5EF4-FFF2-40B4-BE49-F238E27FC236}">
                <a16:creationId xmlns:a16="http://schemas.microsoft.com/office/drawing/2014/main" id="{AF399B43-0231-49BF-80B3-1A797D3D42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E4EAD1-9D3A-432D-A38F-8FE72BBE1AC4}"/>
              </a:ext>
            </a:extLst>
          </p:cNvPr>
          <p:cNvSpPr>
            <a:spLocks noGrp="1"/>
          </p:cNvSpPr>
          <p:nvPr>
            <p:ph type="sldNum" sz="quarter" idx="12"/>
          </p:nvPr>
        </p:nvSpPr>
        <p:spPr/>
        <p:txBody>
          <a:bodyPr/>
          <a:lstStyle/>
          <a:p>
            <a:fld id="{673B3641-462A-4A23-B1C0-BF1AB4C464CD}" type="slidenum">
              <a:rPr lang="en-US" smtClean="0"/>
              <a:t>‹#›</a:t>
            </a:fld>
            <a:endParaRPr lang="en-US"/>
          </a:p>
        </p:txBody>
      </p:sp>
    </p:spTree>
    <p:extLst>
      <p:ext uri="{BB962C8B-B14F-4D97-AF65-F5344CB8AC3E}">
        <p14:creationId xmlns:p14="http://schemas.microsoft.com/office/powerpoint/2010/main" val="3635617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EBDF-BE97-478B-BF00-1187645C07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630390-8A21-42E0-BA94-7282144E7F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B9A77-5989-45D5-8467-11209760C9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DB330B-B1EB-44BD-AF59-F51766A9893A}"/>
              </a:ext>
            </a:extLst>
          </p:cNvPr>
          <p:cNvSpPr>
            <a:spLocks noGrp="1"/>
          </p:cNvSpPr>
          <p:nvPr>
            <p:ph type="dt" sz="half" idx="10"/>
          </p:nvPr>
        </p:nvSpPr>
        <p:spPr/>
        <p:txBody>
          <a:bodyPr/>
          <a:lstStyle/>
          <a:p>
            <a:fld id="{837F3537-322B-4A33-B67B-28694B791540}" type="datetimeFigureOut">
              <a:rPr lang="en-US" smtClean="0"/>
              <a:t>7/23/2019</a:t>
            </a:fld>
            <a:endParaRPr lang="en-US"/>
          </a:p>
        </p:txBody>
      </p:sp>
      <p:sp>
        <p:nvSpPr>
          <p:cNvPr id="6" name="Footer Placeholder 5">
            <a:extLst>
              <a:ext uri="{FF2B5EF4-FFF2-40B4-BE49-F238E27FC236}">
                <a16:creationId xmlns:a16="http://schemas.microsoft.com/office/drawing/2014/main" id="{0E7F58AC-E4C7-43C1-A174-52BBD7A017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E37986-DA68-43BF-908B-9B07960D3BF0}"/>
              </a:ext>
            </a:extLst>
          </p:cNvPr>
          <p:cNvSpPr>
            <a:spLocks noGrp="1"/>
          </p:cNvSpPr>
          <p:nvPr>
            <p:ph type="sldNum" sz="quarter" idx="12"/>
          </p:nvPr>
        </p:nvSpPr>
        <p:spPr/>
        <p:txBody>
          <a:bodyPr/>
          <a:lstStyle/>
          <a:p>
            <a:fld id="{673B3641-462A-4A23-B1C0-BF1AB4C464CD}" type="slidenum">
              <a:rPr lang="en-US" smtClean="0"/>
              <a:t>‹#›</a:t>
            </a:fld>
            <a:endParaRPr lang="en-US"/>
          </a:p>
        </p:txBody>
      </p:sp>
    </p:spTree>
    <p:extLst>
      <p:ext uri="{BB962C8B-B14F-4D97-AF65-F5344CB8AC3E}">
        <p14:creationId xmlns:p14="http://schemas.microsoft.com/office/powerpoint/2010/main" val="970371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8E547D-10E0-4E6A-AB3A-54AF202E8D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0B6903-9EE0-4760-91DF-2D5DA18C60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5E58C0-DB7F-408E-B755-A8A50B99C7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7F3537-322B-4A33-B67B-28694B791540}" type="datetimeFigureOut">
              <a:rPr lang="en-US" smtClean="0"/>
              <a:t>7/23/2019</a:t>
            </a:fld>
            <a:endParaRPr lang="en-US"/>
          </a:p>
        </p:txBody>
      </p:sp>
      <p:sp>
        <p:nvSpPr>
          <p:cNvPr id="5" name="Footer Placeholder 4">
            <a:extLst>
              <a:ext uri="{FF2B5EF4-FFF2-40B4-BE49-F238E27FC236}">
                <a16:creationId xmlns:a16="http://schemas.microsoft.com/office/drawing/2014/main" id="{773C9A19-7631-49C9-8EEC-4655B59836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D62F05-3CC7-469B-8A85-A3E44B0D15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B3641-462A-4A23-B1C0-BF1AB4C464CD}" type="slidenum">
              <a:rPr lang="en-US" smtClean="0"/>
              <a:t>‹#›</a:t>
            </a:fld>
            <a:endParaRPr lang="en-US"/>
          </a:p>
        </p:txBody>
      </p:sp>
    </p:spTree>
    <p:extLst>
      <p:ext uri="{BB962C8B-B14F-4D97-AF65-F5344CB8AC3E}">
        <p14:creationId xmlns:p14="http://schemas.microsoft.com/office/powerpoint/2010/main" val="409993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Romans+1%3A16-17&amp;version=NKJV#fen-NKJV-27947a"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1+Corinthians+12%3A1-11&amp;version=NKJV#fen-NKJV-28644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A0A90-5B2D-4356-8481-A3DEA3122EC5}"/>
              </a:ext>
            </a:extLst>
          </p:cNvPr>
          <p:cNvSpPr>
            <a:spLocks noGrp="1"/>
          </p:cNvSpPr>
          <p:nvPr>
            <p:ph type="ctrTitle"/>
          </p:nvPr>
        </p:nvSpPr>
        <p:spPr>
          <a:xfrm>
            <a:off x="1524000" y="1122362"/>
            <a:ext cx="9144000" cy="3201987"/>
          </a:xfrm>
        </p:spPr>
        <p:txBody>
          <a:bodyPr/>
          <a:lstStyle/>
          <a:p>
            <a:r>
              <a:rPr lang="en-US" dirty="0"/>
              <a:t>Next Dimension – Vacation Bible School July 23-25, 2019</a:t>
            </a:r>
          </a:p>
        </p:txBody>
      </p:sp>
      <p:sp>
        <p:nvSpPr>
          <p:cNvPr id="3" name="Subtitle 2">
            <a:extLst>
              <a:ext uri="{FF2B5EF4-FFF2-40B4-BE49-F238E27FC236}">
                <a16:creationId xmlns:a16="http://schemas.microsoft.com/office/drawing/2014/main" id="{928BC654-004B-4B25-A8C5-F7D679CC13DD}"/>
              </a:ext>
            </a:extLst>
          </p:cNvPr>
          <p:cNvSpPr>
            <a:spLocks noGrp="1"/>
          </p:cNvSpPr>
          <p:nvPr>
            <p:ph type="subTitle" idx="1"/>
          </p:nvPr>
        </p:nvSpPr>
        <p:spPr>
          <a:xfrm>
            <a:off x="1524000" y="4410075"/>
            <a:ext cx="9144000" cy="2114549"/>
          </a:xfrm>
        </p:spPr>
        <p:txBody>
          <a:bodyPr/>
          <a:lstStyle/>
          <a:p>
            <a:endParaRPr lang="en-US" dirty="0"/>
          </a:p>
        </p:txBody>
      </p:sp>
    </p:spTree>
    <p:extLst>
      <p:ext uri="{BB962C8B-B14F-4D97-AF65-F5344CB8AC3E}">
        <p14:creationId xmlns:p14="http://schemas.microsoft.com/office/powerpoint/2010/main" val="343388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0A5B4-655F-4B5A-A406-15BACFF033F8}"/>
              </a:ext>
            </a:extLst>
          </p:cNvPr>
          <p:cNvSpPr>
            <a:spLocks noGrp="1"/>
          </p:cNvSpPr>
          <p:nvPr>
            <p:ph type="ctrTitle"/>
          </p:nvPr>
        </p:nvSpPr>
        <p:spPr>
          <a:xfrm>
            <a:off x="1524000" y="1122363"/>
            <a:ext cx="9144000" cy="1477962"/>
          </a:xfrm>
        </p:spPr>
        <p:txBody>
          <a:bodyPr/>
          <a:lstStyle/>
          <a:p>
            <a:r>
              <a:rPr lang="en-US" dirty="0"/>
              <a:t>“I am gifted”</a:t>
            </a:r>
          </a:p>
        </p:txBody>
      </p:sp>
      <p:sp>
        <p:nvSpPr>
          <p:cNvPr id="3" name="Subtitle 2">
            <a:extLst>
              <a:ext uri="{FF2B5EF4-FFF2-40B4-BE49-F238E27FC236}">
                <a16:creationId xmlns:a16="http://schemas.microsoft.com/office/drawing/2014/main" id="{B32BE221-7DE1-4341-B3AF-BDACEACEDDC5}"/>
              </a:ext>
            </a:extLst>
          </p:cNvPr>
          <p:cNvSpPr>
            <a:spLocks noGrp="1"/>
          </p:cNvSpPr>
          <p:nvPr>
            <p:ph type="subTitle" idx="1"/>
          </p:nvPr>
        </p:nvSpPr>
        <p:spPr>
          <a:xfrm>
            <a:off x="1524000" y="2990851"/>
            <a:ext cx="9144000" cy="4343400"/>
          </a:xfrm>
        </p:spPr>
        <p:txBody>
          <a:bodyPr>
            <a:normAutofit/>
          </a:bodyPr>
          <a:lstStyle/>
          <a:p>
            <a:pPr marL="342900" indent="-342900" algn="l">
              <a:buFont typeface="Wingdings" panose="05000000000000000000" pitchFamily="2" charset="2"/>
              <a:buChar char="Ø"/>
            </a:pPr>
            <a:r>
              <a:rPr lang="en-US" dirty="0"/>
              <a:t>How are we ignorant?  Not knowing the exist, Unaware of yours, not knowing when to use them. </a:t>
            </a:r>
          </a:p>
          <a:p>
            <a:pPr marL="342900" indent="-342900" algn="l">
              <a:buFont typeface="Wingdings" panose="05000000000000000000" pitchFamily="2" charset="2"/>
              <a:buChar char="Ø"/>
            </a:pPr>
            <a:r>
              <a:rPr lang="en-US" dirty="0"/>
              <a:t>Why do we have them?  For what purpose?</a:t>
            </a:r>
          </a:p>
          <a:p>
            <a:pPr marL="342900" indent="-342900" algn="l">
              <a:buFont typeface="Wingdings" panose="05000000000000000000" pitchFamily="2" charset="2"/>
              <a:buChar char="Ø"/>
            </a:pPr>
            <a:r>
              <a:rPr lang="en-US" dirty="0"/>
              <a:t>Ephesians 4:12-13 “for the equipping of the saints for the work of ministry, for the edifying of the body of Christ, </a:t>
            </a:r>
            <a:r>
              <a:rPr lang="en-US" b="1" baseline="30000" dirty="0"/>
              <a:t>13 </a:t>
            </a:r>
            <a:r>
              <a:rPr lang="en-US" dirty="0"/>
              <a:t>till we all come to the unity of the faith and of the knowledge of the Son of God, to a perfect man, to the measure of the stature of the fullness of Christ”</a:t>
            </a:r>
          </a:p>
          <a:p>
            <a:pPr marL="342900" indent="-342900" algn="l">
              <a:buFont typeface="Wingdings" panose="05000000000000000000" pitchFamily="2" charset="2"/>
              <a:buChar char="Ø"/>
            </a:pPr>
            <a:r>
              <a:rPr lang="en-US" dirty="0"/>
              <a:t>1 Cor 12:7 NLT “A spiritual gift is given to each of us so we can help each other.”  Some versions say for the common good.  </a:t>
            </a:r>
          </a:p>
          <a:p>
            <a:pPr algn="l"/>
            <a:r>
              <a:rPr lang="en-US" dirty="0"/>
              <a:t> </a:t>
            </a:r>
          </a:p>
          <a:p>
            <a:endParaRPr lang="en-US" dirty="0"/>
          </a:p>
        </p:txBody>
      </p:sp>
    </p:spTree>
    <p:extLst>
      <p:ext uri="{BB962C8B-B14F-4D97-AF65-F5344CB8AC3E}">
        <p14:creationId xmlns:p14="http://schemas.microsoft.com/office/powerpoint/2010/main" val="240688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2BD56-CB01-4A05-AA49-B5DEEFD3C55A}"/>
              </a:ext>
            </a:extLst>
          </p:cNvPr>
          <p:cNvSpPr>
            <a:spLocks noGrp="1"/>
          </p:cNvSpPr>
          <p:nvPr>
            <p:ph type="ctrTitle"/>
          </p:nvPr>
        </p:nvSpPr>
        <p:spPr>
          <a:xfrm>
            <a:off x="1524000" y="1122363"/>
            <a:ext cx="9144000" cy="1573212"/>
          </a:xfrm>
        </p:spPr>
        <p:txBody>
          <a:bodyPr/>
          <a:lstStyle/>
          <a:p>
            <a:r>
              <a:rPr lang="en-US" dirty="0"/>
              <a:t>“I am gifted”</a:t>
            </a:r>
          </a:p>
        </p:txBody>
      </p:sp>
      <p:sp>
        <p:nvSpPr>
          <p:cNvPr id="3" name="Subtitle 2">
            <a:extLst>
              <a:ext uri="{FF2B5EF4-FFF2-40B4-BE49-F238E27FC236}">
                <a16:creationId xmlns:a16="http://schemas.microsoft.com/office/drawing/2014/main" id="{68DE0DED-CDE1-41B3-90D4-47D7361794A9}"/>
              </a:ext>
            </a:extLst>
          </p:cNvPr>
          <p:cNvSpPr>
            <a:spLocks noGrp="1"/>
          </p:cNvSpPr>
          <p:nvPr>
            <p:ph type="subTitle" idx="1"/>
          </p:nvPr>
        </p:nvSpPr>
        <p:spPr>
          <a:xfrm>
            <a:off x="1524000" y="2924175"/>
            <a:ext cx="9144000" cy="3857625"/>
          </a:xfrm>
        </p:spPr>
        <p:txBody>
          <a:bodyPr>
            <a:normAutofit/>
          </a:bodyPr>
          <a:lstStyle/>
          <a:p>
            <a:pPr marL="342900" indent="-342900" algn="l">
              <a:buFont typeface="Wingdings" panose="05000000000000000000" pitchFamily="2" charset="2"/>
              <a:buChar char="Ø"/>
            </a:pPr>
            <a:r>
              <a:rPr lang="en-US" dirty="0"/>
              <a:t>Spiritual gifts are special abilities distributed by the Holy Spirit to every believer according to God’s grace and design for the common good of the body of Christ.  </a:t>
            </a:r>
          </a:p>
          <a:p>
            <a:pPr marL="342900" indent="-342900" algn="l">
              <a:buFont typeface="Wingdings" panose="05000000000000000000" pitchFamily="2" charset="2"/>
              <a:buChar char="Ø"/>
            </a:pPr>
            <a:r>
              <a:rPr lang="en-US" dirty="0"/>
              <a:t>A believer receives gifts from God to be used to </a:t>
            </a:r>
            <a:r>
              <a:rPr lang="en-US" u="sng" dirty="0"/>
              <a:t>edify the body</a:t>
            </a:r>
            <a:r>
              <a:rPr lang="en-US" dirty="0"/>
              <a:t>, </a:t>
            </a:r>
            <a:r>
              <a:rPr lang="en-US" u="sng" dirty="0"/>
              <a:t>equip the saints</a:t>
            </a:r>
            <a:r>
              <a:rPr lang="en-US" dirty="0"/>
              <a:t> and </a:t>
            </a:r>
            <a:r>
              <a:rPr lang="en-US" u="sng" dirty="0"/>
              <a:t>glorify God</a:t>
            </a:r>
            <a:r>
              <a:rPr lang="en-US" dirty="0"/>
              <a:t>.  The motive should always be love.  </a:t>
            </a:r>
          </a:p>
          <a:p>
            <a:endParaRPr lang="en-US" dirty="0"/>
          </a:p>
        </p:txBody>
      </p:sp>
    </p:spTree>
    <p:extLst>
      <p:ext uri="{BB962C8B-B14F-4D97-AF65-F5344CB8AC3E}">
        <p14:creationId xmlns:p14="http://schemas.microsoft.com/office/powerpoint/2010/main" val="2116367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D47BD-48E1-4147-933B-E577BA667472}"/>
              </a:ext>
            </a:extLst>
          </p:cNvPr>
          <p:cNvSpPr>
            <a:spLocks noGrp="1"/>
          </p:cNvSpPr>
          <p:nvPr>
            <p:ph type="ctrTitle"/>
          </p:nvPr>
        </p:nvSpPr>
        <p:spPr>
          <a:xfrm>
            <a:off x="1524000" y="1122363"/>
            <a:ext cx="9144000" cy="1554162"/>
          </a:xfrm>
        </p:spPr>
        <p:txBody>
          <a:bodyPr/>
          <a:lstStyle/>
          <a:p>
            <a:r>
              <a:rPr lang="en-US" dirty="0"/>
              <a:t>“I am gifted”</a:t>
            </a:r>
          </a:p>
        </p:txBody>
      </p:sp>
      <p:sp>
        <p:nvSpPr>
          <p:cNvPr id="3" name="Subtitle 2">
            <a:extLst>
              <a:ext uri="{FF2B5EF4-FFF2-40B4-BE49-F238E27FC236}">
                <a16:creationId xmlns:a16="http://schemas.microsoft.com/office/drawing/2014/main" id="{470AF49F-6542-4E0B-A7D1-951F01B14216}"/>
              </a:ext>
            </a:extLst>
          </p:cNvPr>
          <p:cNvSpPr>
            <a:spLocks noGrp="1"/>
          </p:cNvSpPr>
          <p:nvPr>
            <p:ph type="subTitle" idx="1"/>
          </p:nvPr>
        </p:nvSpPr>
        <p:spPr>
          <a:xfrm>
            <a:off x="1524000" y="2743200"/>
            <a:ext cx="9144000" cy="4114800"/>
          </a:xfrm>
        </p:spPr>
        <p:txBody>
          <a:bodyPr>
            <a:normAutofit/>
          </a:bodyPr>
          <a:lstStyle/>
          <a:p>
            <a:r>
              <a:rPr lang="en-US" dirty="0"/>
              <a:t>What are the categories of Spiritual Gifts?</a:t>
            </a:r>
          </a:p>
          <a:p>
            <a:pPr marL="342900" indent="-342900" algn="l">
              <a:buFont typeface="Wingdings" panose="05000000000000000000" pitchFamily="2" charset="2"/>
              <a:buChar char="Ø"/>
            </a:pPr>
            <a:r>
              <a:rPr lang="en-US" dirty="0"/>
              <a:t>Position Gifts – Ephesians 4:11-13 (apostles, prophets, evangelist, pastors and teachers)</a:t>
            </a:r>
          </a:p>
          <a:p>
            <a:pPr marL="342900" indent="-342900" algn="l">
              <a:buFont typeface="Wingdings" panose="05000000000000000000" pitchFamily="2" charset="2"/>
              <a:buChar char="Ø"/>
            </a:pPr>
            <a:r>
              <a:rPr lang="en-US" dirty="0"/>
              <a:t>Service Gifts -  Romans 12:6-8 (service, teaching, encouragement, giving, leadership, mercy and prophesying)</a:t>
            </a:r>
          </a:p>
          <a:p>
            <a:pPr marL="342900" indent="-342900" algn="l">
              <a:buFont typeface="Wingdings" panose="05000000000000000000" pitchFamily="2" charset="2"/>
              <a:buChar char="Ø"/>
            </a:pPr>
            <a:r>
              <a:rPr lang="en-US" dirty="0"/>
              <a:t>Miraculous Gifts – 1 Cor 12:6-8 (wisdom, knowledge, faith, healing, miracles, prophesy, discernment of spirits, tongues and interpretation of tongues)</a:t>
            </a:r>
          </a:p>
        </p:txBody>
      </p:sp>
    </p:spTree>
    <p:extLst>
      <p:ext uri="{BB962C8B-B14F-4D97-AF65-F5344CB8AC3E}">
        <p14:creationId xmlns:p14="http://schemas.microsoft.com/office/powerpoint/2010/main" val="3006416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CC8B5-5FE5-49B1-A6F3-32A0D659D700}"/>
              </a:ext>
            </a:extLst>
          </p:cNvPr>
          <p:cNvSpPr>
            <a:spLocks noGrp="1"/>
          </p:cNvSpPr>
          <p:nvPr>
            <p:ph type="ctrTitle"/>
          </p:nvPr>
        </p:nvSpPr>
        <p:spPr/>
        <p:txBody>
          <a:bodyPr/>
          <a:lstStyle/>
          <a:p>
            <a:r>
              <a:rPr lang="en-US" dirty="0"/>
              <a:t>Questions?</a:t>
            </a:r>
            <a:br>
              <a:rPr lang="en-US" dirty="0"/>
            </a:br>
            <a:endParaRPr lang="en-US" dirty="0"/>
          </a:p>
        </p:txBody>
      </p:sp>
      <p:sp>
        <p:nvSpPr>
          <p:cNvPr id="3" name="Subtitle 2">
            <a:extLst>
              <a:ext uri="{FF2B5EF4-FFF2-40B4-BE49-F238E27FC236}">
                <a16:creationId xmlns:a16="http://schemas.microsoft.com/office/drawing/2014/main" id="{6C46B829-4D3A-4B70-ACDD-F1DBB53F3E5F}"/>
              </a:ext>
            </a:extLst>
          </p:cNvPr>
          <p:cNvSpPr>
            <a:spLocks noGrp="1"/>
          </p:cNvSpPr>
          <p:nvPr>
            <p:ph type="subTitle" idx="1"/>
          </p:nvPr>
        </p:nvSpPr>
        <p:spPr/>
        <p:txBody>
          <a:bodyPr>
            <a:normAutofit/>
          </a:bodyPr>
          <a:lstStyle/>
          <a:p>
            <a:r>
              <a:rPr lang="en-US" sz="4000" dirty="0"/>
              <a:t>Spiritual Gift Questionnaire</a:t>
            </a:r>
          </a:p>
          <a:p>
            <a:r>
              <a:rPr lang="en-US" sz="4000" dirty="0"/>
              <a:t>See Booklet</a:t>
            </a:r>
          </a:p>
        </p:txBody>
      </p:sp>
    </p:spTree>
    <p:extLst>
      <p:ext uri="{BB962C8B-B14F-4D97-AF65-F5344CB8AC3E}">
        <p14:creationId xmlns:p14="http://schemas.microsoft.com/office/powerpoint/2010/main" val="131376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0A5F2-DE5F-4603-ACB3-7570EA4B2E41}"/>
              </a:ext>
            </a:extLst>
          </p:cNvPr>
          <p:cNvSpPr>
            <a:spLocks noGrp="1"/>
          </p:cNvSpPr>
          <p:nvPr>
            <p:ph type="ctrTitle"/>
          </p:nvPr>
        </p:nvSpPr>
        <p:spPr>
          <a:xfrm>
            <a:off x="1524000" y="1122363"/>
            <a:ext cx="9144000" cy="2068512"/>
          </a:xfrm>
        </p:spPr>
        <p:txBody>
          <a:bodyPr/>
          <a:lstStyle/>
          <a:p>
            <a:r>
              <a:rPr lang="en-US" dirty="0"/>
              <a:t>Session One – “I am Special”</a:t>
            </a:r>
          </a:p>
        </p:txBody>
      </p:sp>
      <p:sp>
        <p:nvSpPr>
          <p:cNvPr id="3" name="Subtitle 2">
            <a:extLst>
              <a:ext uri="{FF2B5EF4-FFF2-40B4-BE49-F238E27FC236}">
                <a16:creationId xmlns:a16="http://schemas.microsoft.com/office/drawing/2014/main" id="{98E5BA07-A81F-4D0B-B32E-7A47C1EE4CE2}"/>
              </a:ext>
            </a:extLst>
          </p:cNvPr>
          <p:cNvSpPr>
            <a:spLocks noGrp="1"/>
          </p:cNvSpPr>
          <p:nvPr>
            <p:ph type="subTitle" idx="1"/>
          </p:nvPr>
        </p:nvSpPr>
        <p:spPr>
          <a:xfrm>
            <a:off x="1524000" y="3581399"/>
            <a:ext cx="9144000" cy="2847975"/>
          </a:xfrm>
        </p:spPr>
        <p:txBody>
          <a:bodyPr>
            <a:normAutofit/>
          </a:bodyPr>
          <a:lstStyle/>
          <a:p>
            <a:r>
              <a:rPr lang="en-US" sz="2800" dirty="0"/>
              <a:t>Objectives:</a:t>
            </a:r>
          </a:p>
          <a:p>
            <a:pPr marL="342900" indent="-342900" algn="l">
              <a:buFont typeface="Wingdings" panose="05000000000000000000" pitchFamily="2" charset="2"/>
              <a:buChar char="Ø"/>
            </a:pPr>
            <a:r>
              <a:rPr lang="en-US" sz="2800" dirty="0"/>
              <a:t>To understand what is a salvation experience and </a:t>
            </a:r>
          </a:p>
          <a:p>
            <a:pPr algn="l"/>
            <a:r>
              <a:rPr lang="en-US" sz="2800" dirty="0"/>
              <a:t>    what’s not!</a:t>
            </a:r>
          </a:p>
          <a:p>
            <a:pPr marL="342900" indent="-342900" algn="l">
              <a:buFont typeface="Wingdings" panose="05000000000000000000" pitchFamily="2" charset="2"/>
              <a:buChar char="Ø"/>
            </a:pPr>
            <a:r>
              <a:rPr lang="en-US" sz="2800" dirty="0"/>
              <a:t>To know the basic principles of leading the lost (unsaved) to Christ</a:t>
            </a:r>
          </a:p>
        </p:txBody>
      </p:sp>
    </p:spTree>
    <p:extLst>
      <p:ext uri="{BB962C8B-B14F-4D97-AF65-F5344CB8AC3E}">
        <p14:creationId xmlns:p14="http://schemas.microsoft.com/office/powerpoint/2010/main" val="413199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F42EC-3E4B-4FFF-8CF4-E9B144DAB2D2}"/>
              </a:ext>
            </a:extLst>
          </p:cNvPr>
          <p:cNvSpPr>
            <a:spLocks noGrp="1"/>
          </p:cNvSpPr>
          <p:nvPr>
            <p:ph type="ctrTitle"/>
          </p:nvPr>
        </p:nvSpPr>
        <p:spPr>
          <a:xfrm>
            <a:off x="1524000" y="1122363"/>
            <a:ext cx="9144000" cy="1411287"/>
          </a:xfrm>
        </p:spPr>
        <p:txBody>
          <a:bodyPr/>
          <a:lstStyle/>
          <a:p>
            <a:r>
              <a:rPr lang="en-US" dirty="0"/>
              <a:t>“I am Special”</a:t>
            </a:r>
          </a:p>
        </p:txBody>
      </p:sp>
      <p:sp>
        <p:nvSpPr>
          <p:cNvPr id="3" name="Subtitle 2">
            <a:extLst>
              <a:ext uri="{FF2B5EF4-FFF2-40B4-BE49-F238E27FC236}">
                <a16:creationId xmlns:a16="http://schemas.microsoft.com/office/drawing/2014/main" id="{E7C8897A-2E0B-4D06-B80A-89F1F741E7D5}"/>
              </a:ext>
            </a:extLst>
          </p:cNvPr>
          <p:cNvSpPr>
            <a:spLocks noGrp="1"/>
          </p:cNvSpPr>
          <p:nvPr>
            <p:ph type="subTitle" idx="1"/>
          </p:nvPr>
        </p:nvSpPr>
        <p:spPr>
          <a:xfrm>
            <a:off x="1524000" y="2886075"/>
            <a:ext cx="9144000" cy="3590925"/>
          </a:xfrm>
        </p:spPr>
        <p:txBody>
          <a:bodyPr>
            <a:normAutofit/>
          </a:bodyPr>
          <a:lstStyle/>
          <a:p>
            <a:pPr marL="342900" indent="-342900" algn="l">
              <a:buFont typeface="Wingdings" panose="05000000000000000000" pitchFamily="2" charset="2"/>
              <a:buChar char="Ø"/>
            </a:pPr>
            <a:r>
              <a:rPr lang="en-US" dirty="0"/>
              <a:t>What is salvation and why is it important?</a:t>
            </a:r>
          </a:p>
          <a:p>
            <a:pPr marL="342900" indent="-342900" algn="l">
              <a:buFont typeface="Wingdings" panose="05000000000000000000" pitchFamily="2" charset="2"/>
              <a:buChar char="Ø"/>
            </a:pPr>
            <a:r>
              <a:rPr lang="en-US" dirty="0"/>
              <a:t>Salvation is a gift – Ephesians 2: 5-8</a:t>
            </a:r>
          </a:p>
          <a:p>
            <a:pPr marL="342900" indent="-342900" algn="l">
              <a:buFont typeface="Wingdings" panose="05000000000000000000" pitchFamily="2" charset="2"/>
              <a:buChar char="Ø"/>
            </a:pPr>
            <a:r>
              <a:rPr lang="en-US" dirty="0"/>
              <a:t>“even when we were dead in trespasses, made us alive together with Christ (by grace you have been saved), </a:t>
            </a:r>
            <a:r>
              <a:rPr lang="en-US" b="1" baseline="30000" dirty="0"/>
              <a:t>6 </a:t>
            </a:r>
            <a:r>
              <a:rPr lang="en-US" dirty="0"/>
              <a:t>and raised </a:t>
            </a:r>
            <a:r>
              <a:rPr lang="en-US" i="1" dirty="0"/>
              <a:t>us</a:t>
            </a:r>
            <a:r>
              <a:rPr lang="en-US" dirty="0"/>
              <a:t> up together, and made </a:t>
            </a:r>
            <a:r>
              <a:rPr lang="en-US" i="1" dirty="0"/>
              <a:t>us</a:t>
            </a:r>
            <a:r>
              <a:rPr lang="en-US" dirty="0"/>
              <a:t> sit together in the heavenly </a:t>
            </a:r>
            <a:r>
              <a:rPr lang="en-US" i="1" dirty="0"/>
              <a:t>places</a:t>
            </a:r>
            <a:r>
              <a:rPr lang="en-US" dirty="0"/>
              <a:t> in Christ Jesus, </a:t>
            </a:r>
            <a:r>
              <a:rPr lang="en-US" b="1" baseline="30000" dirty="0"/>
              <a:t>7 </a:t>
            </a:r>
            <a:r>
              <a:rPr lang="en-US" dirty="0"/>
              <a:t>that in the ages to come He might show the exceeding riches of His grace in </a:t>
            </a:r>
            <a:r>
              <a:rPr lang="en-US" i="1" dirty="0"/>
              <a:t>His </a:t>
            </a:r>
            <a:r>
              <a:rPr lang="en-US" dirty="0"/>
              <a:t>kindness toward us in Christ Jesus. </a:t>
            </a:r>
            <a:r>
              <a:rPr lang="en-US" b="1" baseline="30000" dirty="0"/>
              <a:t>8 </a:t>
            </a:r>
            <a:r>
              <a:rPr lang="en-US" dirty="0"/>
              <a:t>For by grace you have been saved through faith, and that not of yourselves; </a:t>
            </a:r>
            <a:r>
              <a:rPr lang="en-US" i="1" dirty="0"/>
              <a:t>it is</a:t>
            </a:r>
            <a:r>
              <a:rPr lang="en-US" dirty="0"/>
              <a:t> the gift of God”</a:t>
            </a:r>
          </a:p>
        </p:txBody>
      </p:sp>
    </p:spTree>
    <p:extLst>
      <p:ext uri="{BB962C8B-B14F-4D97-AF65-F5344CB8AC3E}">
        <p14:creationId xmlns:p14="http://schemas.microsoft.com/office/powerpoint/2010/main" val="4172262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7D756-1D7B-4CBB-8D75-63DA7CC68B9B}"/>
              </a:ext>
            </a:extLst>
          </p:cNvPr>
          <p:cNvSpPr>
            <a:spLocks noGrp="1"/>
          </p:cNvSpPr>
          <p:nvPr>
            <p:ph type="ctrTitle"/>
          </p:nvPr>
        </p:nvSpPr>
        <p:spPr>
          <a:xfrm>
            <a:off x="1524000" y="1122363"/>
            <a:ext cx="9144000" cy="1525587"/>
          </a:xfrm>
        </p:spPr>
        <p:txBody>
          <a:bodyPr/>
          <a:lstStyle/>
          <a:p>
            <a:r>
              <a:rPr lang="en-US" dirty="0"/>
              <a:t>“I am Special”</a:t>
            </a:r>
          </a:p>
        </p:txBody>
      </p:sp>
      <p:sp>
        <p:nvSpPr>
          <p:cNvPr id="3" name="Subtitle 2">
            <a:extLst>
              <a:ext uri="{FF2B5EF4-FFF2-40B4-BE49-F238E27FC236}">
                <a16:creationId xmlns:a16="http://schemas.microsoft.com/office/drawing/2014/main" id="{44A9D7A2-B1DF-4B2D-B08E-F88EC39FA088}"/>
              </a:ext>
            </a:extLst>
          </p:cNvPr>
          <p:cNvSpPr>
            <a:spLocks noGrp="1"/>
          </p:cNvSpPr>
          <p:nvPr>
            <p:ph type="subTitle" idx="1"/>
          </p:nvPr>
        </p:nvSpPr>
        <p:spPr>
          <a:xfrm>
            <a:off x="1524000" y="3019425"/>
            <a:ext cx="9144000" cy="3228975"/>
          </a:xfrm>
        </p:spPr>
        <p:txBody>
          <a:bodyPr>
            <a:normAutofit/>
          </a:bodyPr>
          <a:lstStyle/>
          <a:p>
            <a:pPr marL="342900" indent="-342900" algn="l">
              <a:buFont typeface="Wingdings" panose="05000000000000000000" pitchFamily="2" charset="2"/>
              <a:buChar char="Ø"/>
            </a:pPr>
            <a:r>
              <a:rPr lang="en-US" dirty="0"/>
              <a:t>Salvation is not: right hand of fellowship, participating in church activities, working in the church and </a:t>
            </a:r>
            <a:r>
              <a:rPr lang="en-US" dirty="0" err="1"/>
              <a:t>etc</a:t>
            </a:r>
            <a:r>
              <a:rPr lang="en-US" dirty="0"/>
              <a:t>……..</a:t>
            </a:r>
          </a:p>
          <a:p>
            <a:pPr marL="342900" indent="-342900" algn="l">
              <a:buFont typeface="Wingdings" panose="05000000000000000000" pitchFamily="2" charset="2"/>
              <a:buChar char="Ø"/>
            </a:pPr>
            <a:r>
              <a:rPr lang="en-US" dirty="0"/>
              <a:t>Salvation is the focus of the Bible.  It implies the ideas of deliverance, safety, preservation, healing, and soundness, while covering all redemptive acts and processes, such as justification, redemption, grace, propitiation (good offering to God) imputation (He took our charge), forgiveness, sanctification and glorification.</a:t>
            </a:r>
          </a:p>
          <a:p>
            <a:endParaRPr lang="en-US" dirty="0"/>
          </a:p>
        </p:txBody>
      </p:sp>
    </p:spTree>
    <p:extLst>
      <p:ext uri="{BB962C8B-B14F-4D97-AF65-F5344CB8AC3E}">
        <p14:creationId xmlns:p14="http://schemas.microsoft.com/office/powerpoint/2010/main" val="76881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5AD27-7167-46EA-9B76-43F8C2FA50DB}"/>
              </a:ext>
            </a:extLst>
          </p:cNvPr>
          <p:cNvSpPr>
            <a:spLocks noGrp="1"/>
          </p:cNvSpPr>
          <p:nvPr>
            <p:ph type="ctrTitle"/>
          </p:nvPr>
        </p:nvSpPr>
        <p:spPr>
          <a:xfrm>
            <a:off x="1524000" y="1122363"/>
            <a:ext cx="9144000" cy="1497012"/>
          </a:xfrm>
        </p:spPr>
        <p:txBody>
          <a:bodyPr/>
          <a:lstStyle/>
          <a:p>
            <a:r>
              <a:rPr lang="en-US" dirty="0"/>
              <a:t>“I am Special”</a:t>
            </a:r>
          </a:p>
        </p:txBody>
      </p:sp>
      <p:sp>
        <p:nvSpPr>
          <p:cNvPr id="3" name="Subtitle 2">
            <a:extLst>
              <a:ext uri="{FF2B5EF4-FFF2-40B4-BE49-F238E27FC236}">
                <a16:creationId xmlns:a16="http://schemas.microsoft.com/office/drawing/2014/main" id="{9BE97CCC-5E97-4AB2-99BA-C4CE4B004C96}"/>
              </a:ext>
            </a:extLst>
          </p:cNvPr>
          <p:cNvSpPr>
            <a:spLocks noGrp="1"/>
          </p:cNvSpPr>
          <p:nvPr>
            <p:ph type="subTitle" idx="1"/>
          </p:nvPr>
        </p:nvSpPr>
        <p:spPr>
          <a:xfrm>
            <a:off x="1524000" y="3000375"/>
            <a:ext cx="9144000" cy="3257550"/>
          </a:xfrm>
        </p:spPr>
        <p:txBody>
          <a:bodyPr>
            <a:normAutofit/>
          </a:bodyPr>
          <a:lstStyle/>
          <a:p>
            <a:pPr marL="342900" indent="-342900" algn="l">
              <a:buFont typeface="Wingdings" panose="05000000000000000000" pitchFamily="2" charset="2"/>
              <a:buChar char="Ø"/>
            </a:pPr>
            <a:r>
              <a:rPr lang="en-US" dirty="0"/>
              <a:t>Romans 1:16-17, “For I am not ashamed of the gospel </a:t>
            </a:r>
            <a:r>
              <a:rPr lang="en-US" baseline="30000" dirty="0"/>
              <a:t>[</a:t>
            </a:r>
            <a:r>
              <a:rPr lang="en-US" baseline="30000" dirty="0">
                <a:hlinkClick r:id="rId2" tooltip="See footnote a"/>
              </a:rPr>
              <a:t>a</a:t>
            </a:r>
            <a:r>
              <a:rPr lang="en-US" baseline="30000" dirty="0"/>
              <a:t>]</a:t>
            </a:r>
            <a:r>
              <a:rPr lang="en-US" dirty="0"/>
              <a:t>of Christ, for it is the power of God to salvation for everyone who believes, for the Jew first and also for the Greek. </a:t>
            </a:r>
            <a:r>
              <a:rPr lang="en-US" b="1" baseline="30000" dirty="0"/>
              <a:t>17 </a:t>
            </a:r>
            <a:r>
              <a:rPr lang="en-US" dirty="0"/>
              <a:t>For in it the righteousness of God is revealed from faith to faith; as it is written, “The just shall live by faith.””</a:t>
            </a:r>
          </a:p>
          <a:p>
            <a:pPr marL="342900" indent="-342900" algn="l">
              <a:buFont typeface="Wingdings" panose="05000000000000000000" pitchFamily="2" charset="2"/>
              <a:buChar char="Ø"/>
            </a:pPr>
            <a:r>
              <a:rPr lang="en-US" dirty="0"/>
              <a:t>Titus 2:11 “For the grace of God that brings salvation has appeared to all men”,</a:t>
            </a:r>
          </a:p>
          <a:p>
            <a:pPr algn="l"/>
            <a:endParaRPr lang="en-US" dirty="0"/>
          </a:p>
        </p:txBody>
      </p:sp>
    </p:spTree>
    <p:extLst>
      <p:ext uri="{BB962C8B-B14F-4D97-AF65-F5344CB8AC3E}">
        <p14:creationId xmlns:p14="http://schemas.microsoft.com/office/powerpoint/2010/main" val="1580912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839AE-371F-4E5C-A3B7-D4E9E7B0EAF7}"/>
              </a:ext>
            </a:extLst>
          </p:cNvPr>
          <p:cNvSpPr>
            <a:spLocks noGrp="1"/>
          </p:cNvSpPr>
          <p:nvPr>
            <p:ph type="ctrTitle"/>
          </p:nvPr>
        </p:nvSpPr>
        <p:spPr>
          <a:xfrm>
            <a:off x="1524000" y="1122363"/>
            <a:ext cx="9144000" cy="1525587"/>
          </a:xfrm>
        </p:spPr>
        <p:txBody>
          <a:bodyPr/>
          <a:lstStyle/>
          <a:p>
            <a:r>
              <a:rPr lang="en-US" dirty="0"/>
              <a:t>“I am Special”</a:t>
            </a:r>
          </a:p>
        </p:txBody>
      </p:sp>
      <p:sp>
        <p:nvSpPr>
          <p:cNvPr id="3" name="Subtitle 2">
            <a:extLst>
              <a:ext uri="{FF2B5EF4-FFF2-40B4-BE49-F238E27FC236}">
                <a16:creationId xmlns:a16="http://schemas.microsoft.com/office/drawing/2014/main" id="{BBCAECCC-7582-48DB-BA0E-55B2DB3AB797}"/>
              </a:ext>
            </a:extLst>
          </p:cNvPr>
          <p:cNvSpPr>
            <a:spLocks noGrp="1"/>
          </p:cNvSpPr>
          <p:nvPr>
            <p:ph type="subTitle" idx="1"/>
          </p:nvPr>
        </p:nvSpPr>
        <p:spPr>
          <a:xfrm>
            <a:off x="1524000" y="2886075"/>
            <a:ext cx="9144000" cy="4105275"/>
          </a:xfrm>
        </p:spPr>
        <p:txBody>
          <a:bodyPr>
            <a:normAutofit/>
          </a:bodyPr>
          <a:lstStyle/>
          <a:p>
            <a:pPr marL="342900" indent="-342900" algn="l">
              <a:buFont typeface="Wingdings" panose="05000000000000000000" pitchFamily="2" charset="2"/>
              <a:buChar char="Ø"/>
            </a:pPr>
            <a:r>
              <a:rPr lang="en-US" dirty="0"/>
              <a:t>Key factors regarding salvation:</a:t>
            </a:r>
          </a:p>
          <a:p>
            <a:pPr marL="342900" indent="-342900" algn="l">
              <a:buFont typeface="Wingdings" panose="05000000000000000000" pitchFamily="2" charset="2"/>
              <a:buChar char="Ø"/>
            </a:pPr>
            <a:r>
              <a:rPr lang="en-US" dirty="0"/>
              <a:t>Romans road to Salvation as a witnessing tool </a:t>
            </a:r>
          </a:p>
          <a:p>
            <a:pPr marL="800100" lvl="1" indent="-342900" algn="l">
              <a:buFont typeface="Wingdings" panose="05000000000000000000" pitchFamily="2" charset="2"/>
              <a:buChar char="§"/>
            </a:pPr>
            <a:r>
              <a:rPr lang="en-US" sz="2400" dirty="0"/>
              <a:t>Romans 3:23 “for all have sinned and fall short of the glory of God”,      </a:t>
            </a:r>
          </a:p>
          <a:p>
            <a:pPr marL="800100" lvl="1" indent="-342900" algn="l">
              <a:buFont typeface="Wingdings" panose="05000000000000000000" pitchFamily="2" charset="2"/>
              <a:buChar char="§"/>
            </a:pPr>
            <a:r>
              <a:rPr lang="en-US" sz="2400" dirty="0"/>
              <a:t>Romans 6:23 “For the wages of sin </a:t>
            </a:r>
            <a:r>
              <a:rPr lang="en-US" sz="2400" i="1" dirty="0"/>
              <a:t>is</a:t>
            </a:r>
            <a:r>
              <a:rPr lang="en-US" sz="2400" dirty="0"/>
              <a:t> death, but the gift of God </a:t>
            </a:r>
            <a:r>
              <a:rPr lang="en-US" sz="2400" i="1" dirty="0"/>
              <a:t>is</a:t>
            </a:r>
            <a:r>
              <a:rPr lang="en-US" sz="2400" dirty="0"/>
              <a:t> eternal life in Christ Jesus our Lord”</a:t>
            </a:r>
          </a:p>
          <a:p>
            <a:pPr marL="800100" lvl="1" indent="-342900" algn="l">
              <a:buFont typeface="Wingdings" panose="05000000000000000000" pitchFamily="2" charset="2"/>
              <a:buChar char="§"/>
            </a:pPr>
            <a:r>
              <a:rPr lang="en-US" sz="2400" dirty="0"/>
              <a:t>Romans 5:8 “But God demonstrates His own love toward us, in that while we were still sinners, Christ died for us”</a:t>
            </a:r>
          </a:p>
        </p:txBody>
      </p:sp>
    </p:spTree>
    <p:extLst>
      <p:ext uri="{BB962C8B-B14F-4D97-AF65-F5344CB8AC3E}">
        <p14:creationId xmlns:p14="http://schemas.microsoft.com/office/powerpoint/2010/main" val="236343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827D7-AFC5-4DD7-886F-D29BBC7FE4EC}"/>
              </a:ext>
            </a:extLst>
          </p:cNvPr>
          <p:cNvSpPr>
            <a:spLocks noGrp="1"/>
          </p:cNvSpPr>
          <p:nvPr>
            <p:ph type="ctrTitle"/>
          </p:nvPr>
        </p:nvSpPr>
        <p:spPr>
          <a:xfrm>
            <a:off x="1524000" y="1122363"/>
            <a:ext cx="9144000" cy="1411287"/>
          </a:xfrm>
        </p:spPr>
        <p:txBody>
          <a:bodyPr/>
          <a:lstStyle/>
          <a:p>
            <a:r>
              <a:rPr lang="en-US" dirty="0"/>
              <a:t>“I am Special”</a:t>
            </a:r>
          </a:p>
        </p:txBody>
      </p:sp>
      <p:sp>
        <p:nvSpPr>
          <p:cNvPr id="3" name="Subtitle 2">
            <a:extLst>
              <a:ext uri="{FF2B5EF4-FFF2-40B4-BE49-F238E27FC236}">
                <a16:creationId xmlns:a16="http://schemas.microsoft.com/office/drawing/2014/main" id="{B9A5BC89-09A7-44DC-A65E-9AE2EDBE4C3D}"/>
              </a:ext>
            </a:extLst>
          </p:cNvPr>
          <p:cNvSpPr>
            <a:spLocks noGrp="1"/>
          </p:cNvSpPr>
          <p:nvPr>
            <p:ph type="subTitle" idx="1"/>
          </p:nvPr>
        </p:nvSpPr>
        <p:spPr>
          <a:xfrm>
            <a:off x="1524000" y="2686051"/>
            <a:ext cx="9144000" cy="4171950"/>
          </a:xfrm>
        </p:spPr>
        <p:txBody>
          <a:bodyPr>
            <a:normAutofit/>
          </a:bodyPr>
          <a:lstStyle/>
          <a:p>
            <a:pPr marL="800100" lvl="1" indent="-342900" algn="l">
              <a:buFont typeface="Wingdings" panose="05000000000000000000" pitchFamily="2" charset="2"/>
              <a:buChar char="§"/>
            </a:pPr>
            <a:r>
              <a:rPr lang="en-US" sz="2400" dirty="0"/>
              <a:t>Romans 10:13 For “whoever calls on the name of the </a:t>
            </a:r>
            <a:r>
              <a:rPr lang="en-US" sz="2400" cap="small" dirty="0"/>
              <a:t>Lord</a:t>
            </a:r>
            <a:r>
              <a:rPr lang="en-US" sz="2400" dirty="0"/>
              <a:t> shall be saved.”</a:t>
            </a:r>
          </a:p>
          <a:p>
            <a:pPr marL="800100" lvl="1" indent="-342900" algn="l">
              <a:buFont typeface="Wingdings" panose="05000000000000000000" pitchFamily="2" charset="2"/>
              <a:buChar char="§"/>
            </a:pPr>
            <a:r>
              <a:rPr lang="en-US" sz="2400" dirty="0"/>
              <a:t>Romans 10:9,10 “that if you </a:t>
            </a:r>
            <a:r>
              <a:rPr lang="en-US" sz="2400" u="sng" dirty="0"/>
              <a:t>confess with your mouth</a:t>
            </a:r>
            <a:r>
              <a:rPr lang="en-US" sz="2400" dirty="0"/>
              <a:t> that Jesus is Lord and </a:t>
            </a:r>
            <a:r>
              <a:rPr lang="en-US" sz="2400" i="1" u="sng" dirty="0"/>
              <a:t>believe in your</a:t>
            </a:r>
            <a:r>
              <a:rPr lang="en-US" sz="2400" u="sng" dirty="0"/>
              <a:t> heart</a:t>
            </a:r>
            <a:r>
              <a:rPr lang="en-US" sz="2400" dirty="0"/>
              <a:t> that God has raised Him from the dead, you will be saved. </a:t>
            </a:r>
            <a:r>
              <a:rPr lang="en-US" sz="2400" b="1" baseline="30000" dirty="0"/>
              <a:t>10 </a:t>
            </a:r>
            <a:r>
              <a:rPr lang="en-US" sz="2400" dirty="0"/>
              <a:t>For with the </a:t>
            </a:r>
            <a:r>
              <a:rPr lang="en-US" sz="2400" u="sng" dirty="0"/>
              <a:t>heart</a:t>
            </a:r>
            <a:r>
              <a:rPr lang="en-US" sz="2400" dirty="0"/>
              <a:t> one believes unto righteousness, and with the </a:t>
            </a:r>
            <a:r>
              <a:rPr lang="en-US" sz="2400" u="sng" dirty="0"/>
              <a:t>mouth</a:t>
            </a:r>
            <a:r>
              <a:rPr lang="en-US" sz="2400" dirty="0"/>
              <a:t> confession is made unto salvation”.</a:t>
            </a:r>
          </a:p>
          <a:p>
            <a:pPr marL="342900" indent="-342900" algn="l">
              <a:buFont typeface="Wingdings" panose="05000000000000000000" pitchFamily="2" charset="2"/>
              <a:buChar char="Ø"/>
            </a:pPr>
            <a:r>
              <a:rPr lang="en-US" dirty="0"/>
              <a:t>Why is salvation important?  It’s the only way to reconnect with our Father.  Relationship / Redemption</a:t>
            </a:r>
          </a:p>
          <a:p>
            <a:endParaRPr lang="en-US" dirty="0"/>
          </a:p>
        </p:txBody>
      </p:sp>
    </p:spTree>
    <p:extLst>
      <p:ext uri="{BB962C8B-B14F-4D97-AF65-F5344CB8AC3E}">
        <p14:creationId xmlns:p14="http://schemas.microsoft.com/office/powerpoint/2010/main" val="531363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F9A81-2451-4E83-BDC4-937D077B4936}"/>
              </a:ext>
            </a:extLst>
          </p:cNvPr>
          <p:cNvSpPr>
            <a:spLocks noGrp="1"/>
          </p:cNvSpPr>
          <p:nvPr>
            <p:ph type="ctrTitle"/>
          </p:nvPr>
        </p:nvSpPr>
        <p:spPr>
          <a:xfrm>
            <a:off x="1524000" y="1122363"/>
            <a:ext cx="9144000" cy="1497012"/>
          </a:xfrm>
        </p:spPr>
        <p:txBody>
          <a:bodyPr/>
          <a:lstStyle/>
          <a:p>
            <a:r>
              <a:rPr lang="en-US" dirty="0"/>
              <a:t>Session Two – “I am gifted”</a:t>
            </a:r>
          </a:p>
        </p:txBody>
      </p:sp>
      <p:sp>
        <p:nvSpPr>
          <p:cNvPr id="3" name="Subtitle 2">
            <a:extLst>
              <a:ext uri="{FF2B5EF4-FFF2-40B4-BE49-F238E27FC236}">
                <a16:creationId xmlns:a16="http://schemas.microsoft.com/office/drawing/2014/main" id="{1CE6C851-551D-4187-91E4-401CB67C7671}"/>
              </a:ext>
            </a:extLst>
          </p:cNvPr>
          <p:cNvSpPr>
            <a:spLocks noGrp="1"/>
          </p:cNvSpPr>
          <p:nvPr>
            <p:ph type="subTitle" idx="1"/>
          </p:nvPr>
        </p:nvSpPr>
        <p:spPr>
          <a:xfrm>
            <a:off x="1524000" y="3048000"/>
            <a:ext cx="9144000" cy="2228850"/>
          </a:xfrm>
        </p:spPr>
        <p:txBody>
          <a:bodyPr/>
          <a:lstStyle/>
          <a:p>
            <a:r>
              <a:rPr lang="en-US" dirty="0"/>
              <a:t>Objectives:</a:t>
            </a:r>
          </a:p>
          <a:p>
            <a:pPr marL="342900" indent="-342900" algn="l">
              <a:buFont typeface="Wingdings" panose="05000000000000000000" pitchFamily="2" charset="2"/>
              <a:buChar char="Ø"/>
            </a:pPr>
            <a:r>
              <a:rPr lang="en-US" dirty="0"/>
              <a:t>To understand the meaning and purpose of spiritual gifts</a:t>
            </a:r>
          </a:p>
          <a:p>
            <a:pPr marL="342900" indent="-342900" algn="l">
              <a:buFont typeface="Wingdings" panose="05000000000000000000" pitchFamily="2" charset="2"/>
              <a:buChar char="Ø"/>
            </a:pPr>
            <a:r>
              <a:rPr lang="en-US" dirty="0"/>
              <a:t>To identify spiritual gifts</a:t>
            </a:r>
          </a:p>
          <a:p>
            <a:endParaRPr lang="en-US" dirty="0"/>
          </a:p>
        </p:txBody>
      </p:sp>
    </p:spTree>
    <p:extLst>
      <p:ext uri="{BB962C8B-B14F-4D97-AF65-F5344CB8AC3E}">
        <p14:creationId xmlns:p14="http://schemas.microsoft.com/office/powerpoint/2010/main" val="2292227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92A97-8083-4569-B7CE-A222E30CD6A0}"/>
              </a:ext>
            </a:extLst>
          </p:cNvPr>
          <p:cNvSpPr>
            <a:spLocks noGrp="1"/>
          </p:cNvSpPr>
          <p:nvPr>
            <p:ph type="ctrTitle"/>
          </p:nvPr>
        </p:nvSpPr>
        <p:spPr>
          <a:xfrm>
            <a:off x="1524000" y="1122363"/>
            <a:ext cx="9144000" cy="858837"/>
          </a:xfrm>
        </p:spPr>
        <p:txBody>
          <a:bodyPr>
            <a:normAutofit fontScale="90000"/>
          </a:bodyPr>
          <a:lstStyle/>
          <a:p>
            <a:r>
              <a:rPr lang="en-US" dirty="0"/>
              <a:t>“I am gifted”</a:t>
            </a:r>
          </a:p>
        </p:txBody>
      </p:sp>
      <p:sp>
        <p:nvSpPr>
          <p:cNvPr id="3" name="Subtitle 2">
            <a:extLst>
              <a:ext uri="{FF2B5EF4-FFF2-40B4-BE49-F238E27FC236}">
                <a16:creationId xmlns:a16="http://schemas.microsoft.com/office/drawing/2014/main" id="{25C7C7A3-CC1B-4577-8F87-7EE1B6CF86CF}"/>
              </a:ext>
            </a:extLst>
          </p:cNvPr>
          <p:cNvSpPr>
            <a:spLocks noGrp="1"/>
          </p:cNvSpPr>
          <p:nvPr>
            <p:ph type="subTitle" idx="1"/>
          </p:nvPr>
        </p:nvSpPr>
        <p:spPr>
          <a:xfrm>
            <a:off x="1524000" y="2105025"/>
            <a:ext cx="9144000" cy="4867275"/>
          </a:xfrm>
        </p:spPr>
        <p:txBody>
          <a:bodyPr>
            <a:normAutofit fontScale="92500" lnSpcReduction="20000"/>
          </a:bodyPr>
          <a:lstStyle/>
          <a:p>
            <a:pPr marL="342900" indent="-342900" algn="l">
              <a:buFont typeface="Wingdings" panose="05000000000000000000" pitchFamily="2" charset="2"/>
              <a:buChar char="Ø"/>
            </a:pPr>
            <a:r>
              <a:rPr lang="en-US" dirty="0"/>
              <a:t>1 Cor 12:1-11 (Apostle Paul)</a:t>
            </a:r>
          </a:p>
          <a:p>
            <a:pPr algn="l"/>
            <a:r>
              <a:rPr lang="en-US" sz="2600" dirty="0"/>
              <a:t>Now concerning spiritual </a:t>
            </a:r>
            <a:r>
              <a:rPr lang="en-US" sz="2600" i="1" dirty="0"/>
              <a:t>gifts,</a:t>
            </a:r>
            <a:r>
              <a:rPr lang="en-US" sz="2600" dirty="0"/>
              <a:t> brethren, I do not want you to be ignorant: </a:t>
            </a:r>
            <a:r>
              <a:rPr lang="en-US" sz="2600" b="1" baseline="30000" dirty="0"/>
              <a:t>2 </a:t>
            </a:r>
            <a:r>
              <a:rPr lang="en-US" sz="2600" dirty="0"/>
              <a:t>You know that you were Gentiles, carried away to these dumb idols, however you were led. </a:t>
            </a:r>
            <a:r>
              <a:rPr lang="en-US" sz="2600" b="1" baseline="30000" dirty="0"/>
              <a:t>3 </a:t>
            </a:r>
            <a:r>
              <a:rPr lang="en-US" sz="2600" dirty="0"/>
              <a:t>Therefore I make known to you that no one speaking by the Spirit of God calls Jesus accursed, and no one can say that Jesus is Lord except by the Holy Spirit.</a:t>
            </a:r>
          </a:p>
          <a:p>
            <a:pPr algn="l"/>
            <a:r>
              <a:rPr lang="en-US" sz="2600" b="1" baseline="30000" dirty="0"/>
              <a:t>4 </a:t>
            </a:r>
            <a:r>
              <a:rPr lang="en-US" sz="2600" dirty="0"/>
              <a:t>There are diversities of gifts, but the same Spirit. </a:t>
            </a:r>
            <a:r>
              <a:rPr lang="en-US" sz="2600" b="1" baseline="30000" dirty="0"/>
              <a:t>5 </a:t>
            </a:r>
            <a:r>
              <a:rPr lang="en-US" sz="2600" dirty="0"/>
              <a:t>There are differences of ministries, but the same Lord. </a:t>
            </a:r>
            <a:r>
              <a:rPr lang="en-US" sz="2600" b="1" baseline="30000" dirty="0"/>
              <a:t>6 </a:t>
            </a:r>
            <a:r>
              <a:rPr lang="en-US" sz="2600" dirty="0"/>
              <a:t>And there are diversities of activities, but it is the same God who works all in all. </a:t>
            </a:r>
            <a:r>
              <a:rPr lang="en-US" sz="2600" b="1" baseline="30000" dirty="0"/>
              <a:t>7 </a:t>
            </a:r>
            <a:r>
              <a:rPr lang="en-US" sz="2600" dirty="0"/>
              <a:t>But the manifestation of the Spirit is given to each one for the profit </a:t>
            </a:r>
            <a:r>
              <a:rPr lang="en-US" sz="2600" i="1" dirty="0"/>
              <a:t>of all:</a:t>
            </a:r>
            <a:r>
              <a:rPr lang="en-US" sz="2600" dirty="0"/>
              <a:t> </a:t>
            </a:r>
            <a:r>
              <a:rPr lang="en-US" sz="2600" b="1" baseline="30000" dirty="0"/>
              <a:t>8 </a:t>
            </a:r>
            <a:r>
              <a:rPr lang="en-US" sz="2600" dirty="0"/>
              <a:t>for to one is given the word of wisdom through the Spirit, to another the word of knowledge through the same Spirit, </a:t>
            </a:r>
            <a:r>
              <a:rPr lang="en-US" sz="2600" b="1" baseline="30000" dirty="0"/>
              <a:t>9 </a:t>
            </a:r>
            <a:r>
              <a:rPr lang="en-US" sz="2600" dirty="0"/>
              <a:t>to another faith by the same Spirit, to another gifts of healings by </a:t>
            </a:r>
            <a:r>
              <a:rPr lang="en-US" sz="2600" baseline="30000" dirty="0"/>
              <a:t>[</a:t>
            </a:r>
            <a:r>
              <a:rPr lang="en-US" sz="2600" baseline="30000" dirty="0">
                <a:hlinkClick r:id="rId2" tooltip="See footnote f"/>
              </a:rPr>
              <a:t>f</a:t>
            </a:r>
            <a:r>
              <a:rPr lang="en-US" sz="2600" baseline="30000" dirty="0"/>
              <a:t>]</a:t>
            </a:r>
            <a:r>
              <a:rPr lang="en-US" sz="2600" dirty="0"/>
              <a:t>the same Spirit, </a:t>
            </a:r>
            <a:r>
              <a:rPr lang="en-US" sz="2600" b="1" baseline="30000" dirty="0"/>
              <a:t>10 </a:t>
            </a:r>
            <a:r>
              <a:rPr lang="en-US" sz="2600" dirty="0"/>
              <a:t>to another the working of miracles, to another prophecy, to another discerning of spirits, to another </a:t>
            </a:r>
            <a:r>
              <a:rPr lang="en-US" sz="2600" i="1" dirty="0"/>
              <a:t>different</a:t>
            </a:r>
            <a:r>
              <a:rPr lang="en-US" sz="2600" dirty="0"/>
              <a:t> kinds of tongues, to another the interpretation of tongues. </a:t>
            </a:r>
            <a:r>
              <a:rPr lang="en-US" sz="2600" b="1" baseline="30000" dirty="0"/>
              <a:t>11 </a:t>
            </a:r>
            <a:r>
              <a:rPr lang="en-US" sz="2600" dirty="0"/>
              <a:t>But one and the same Spirit works all these things, distributing to each one individually as He wills.</a:t>
            </a:r>
          </a:p>
          <a:p>
            <a:pPr marL="342900" indent="-342900" algn="l">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2151634373"/>
      </p:ext>
    </p:extLst>
  </p:cSld>
  <p:clrMapOvr>
    <a:masterClrMapping/>
  </p:clrMapOvr>
</p:sld>
</file>

<file path=ppt/theme/theme1.xml><?xml version="1.0" encoding="utf-8"?>
<a:theme xmlns:a="http://schemas.openxmlformats.org/drawingml/2006/main" name="KFIC PowerPoint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FIC PowerPoint Theme" id="{B64F3278-E4A7-4C26-B6BF-D32554E52A18}" vid="{605F4D0E-BCE1-4B1C-81E0-9C384EB539BB}"/>
    </a:ext>
  </a:extLst>
</a:theme>
</file>

<file path=docProps/app.xml><?xml version="1.0" encoding="utf-8"?>
<Properties xmlns="http://schemas.openxmlformats.org/officeDocument/2006/extended-properties" xmlns:vt="http://schemas.openxmlformats.org/officeDocument/2006/docPropsVTypes">
  <Template>KFIC PowerPoint Theme[55436]</Template>
  <TotalTime>201</TotalTime>
  <Words>438</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KFIC PowerPoint Theme</vt:lpstr>
      <vt:lpstr>Next Dimension – Vacation Bible School July 23-25, 2019</vt:lpstr>
      <vt:lpstr>Session One – “I am Special”</vt:lpstr>
      <vt:lpstr>“I am Special”</vt:lpstr>
      <vt:lpstr>“I am Special”</vt:lpstr>
      <vt:lpstr>“I am Special”</vt:lpstr>
      <vt:lpstr>“I am Special”</vt:lpstr>
      <vt:lpstr>“I am Special”</vt:lpstr>
      <vt:lpstr>Session Two – “I am gifted”</vt:lpstr>
      <vt:lpstr>“I am gifted”</vt:lpstr>
      <vt:lpstr>“I am gifted”</vt:lpstr>
      <vt:lpstr>“I am gifted”</vt:lpstr>
      <vt:lpstr>“I am gifted”</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 Dimension – Vacation Bible School July 23-25, 2019</dc:title>
  <dc:creator>Owner</dc:creator>
  <cp:lastModifiedBy>Owner</cp:lastModifiedBy>
  <cp:revision>16</cp:revision>
  <dcterms:created xsi:type="dcterms:W3CDTF">2019-07-23T17:42:00Z</dcterms:created>
  <dcterms:modified xsi:type="dcterms:W3CDTF">2019-07-23T21:03:37Z</dcterms:modified>
</cp:coreProperties>
</file>